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9" r:id="rId2"/>
    <p:sldId id="280" r:id="rId3"/>
    <p:sldId id="281" r:id="rId4"/>
    <p:sldId id="327" r:id="rId5"/>
    <p:sldId id="328" r:id="rId6"/>
    <p:sldId id="329" r:id="rId7"/>
    <p:sldId id="282" r:id="rId8"/>
    <p:sldId id="323" r:id="rId9"/>
    <p:sldId id="321" r:id="rId10"/>
    <p:sldId id="322" r:id="rId11"/>
    <p:sldId id="326" r:id="rId12"/>
    <p:sldId id="324" r:id="rId13"/>
    <p:sldId id="32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232F"/>
    <a:srgbClr val="E3F4FA"/>
    <a:srgbClr val="E2EAEF"/>
    <a:srgbClr val="E1F9F9"/>
    <a:srgbClr val="042139"/>
    <a:srgbClr val="FF0D0D"/>
    <a:srgbClr val="176890"/>
    <a:srgbClr val="03B17B"/>
    <a:srgbClr val="0C8CBA"/>
    <a:srgbClr val="AAC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06" autoAdjust="0"/>
    <p:restoredTop sz="97485" autoAdjust="0"/>
  </p:normalViewPr>
  <p:slideViewPr>
    <p:cSldViewPr snapToGrid="0">
      <p:cViewPr varScale="1">
        <p:scale>
          <a:sx n="82" d="100"/>
          <a:sy n="82" d="100"/>
        </p:scale>
        <p:origin x="1051" y="7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notesViewPr>
    <p:cSldViewPr snapToGrid="0" showGuides="1">
      <p:cViewPr varScale="1">
        <p:scale>
          <a:sx n="125" d="100"/>
          <a:sy n="125" d="100"/>
        </p:scale>
        <p:origin x="4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8D69C57F-1BA4-4AEA-8A20-38F4422A979F}" type="datetimeFigureOut">
              <a:rPr lang="ko-KR" altLang="en-US" smtClean="0"/>
              <a:pPr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857AA1BB-F37B-4B41-A4D5-6CFFB7C864C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81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G마켓 산스 Bold" panose="02000000000000000000" pitchFamily="50" charset="-127"/>
        <a:ea typeface="G마켓 산스 Bold" panose="02000000000000000000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BD8D762-D82F-8AC1-7A92-DBACCC6A57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0360" y="2564765"/>
            <a:ext cx="11526520" cy="1325563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172896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342900" y="831021"/>
            <a:ext cx="11506200" cy="548453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800"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 sz="1600"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r>
              <a:rPr dirty="0" err="1"/>
              <a:t>본문</a:t>
            </a:r>
            <a:r>
              <a:rPr dirty="0"/>
              <a:t> 첫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1"/>
            <a:r>
              <a:rPr dirty="0" err="1"/>
              <a:t>본문</a:t>
            </a:r>
            <a:r>
              <a:rPr dirty="0"/>
              <a:t> 두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2"/>
            <a:r>
              <a:rPr dirty="0" err="1"/>
              <a:t>본문</a:t>
            </a:r>
            <a:r>
              <a:rPr dirty="0"/>
              <a:t> 세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3"/>
            <a:r>
              <a:rPr dirty="0" err="1"/>
              <a:t>본문</a:t>
            </a:r>
            <a:r>
              <a:rPr dirty="0"/>
              <a:t> 네 </a:t>
            </a:r>
            <a:r>
              <a:rPr dirty="0" err="1"/>
              <a:t>번째</a:t>
            </a:r>
            <a:r>
              <a:rPr dirty="0"/>
              <a:t> 줄</a:t>
            </a:r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0E04D6-083D-C358-DBF2-A7C49773D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345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BBC2C-92EE-C744-7436-2CCC6CE2CF5E}"/>
              </a:ext>
            </a:extLst>
          </p:cNvPr>
          <p:cNvSpPr txBox="1">
            <a:spLocks/>
          </p:cNvSpPr>
          <p:nvPr userDrawn="1"/>
        </p:nvSpPr>
        <p:spPr>
          <a:xfrm>
            <a:off x="11638635" y="260385"/>
            <a:ext cx="179536" cy="184666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ko-KR"/>
            </a:defPPr>
            <a:lvl1pPr marL="0" algn="r" defTabSz="914400" rtl="0" eaLnBrk="1" latinLnBrk="1" hangingPunct="1">
              <a:defRPr lang="ko-KR" altLang="en-US" sz="1200" kern="12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fld id="{4739FFE3-221D-49CB-BCC1-7A8DDDBDCF04}" type="slidenum">
              <a:rPr lang="en-US" altLang="ko-K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>
                <a:spcBef>
                  <a:spcPct val="0"/>
                </a:spcBef>
              </a:pPr>
              <a:t>‹#›</a:t>
            </a:fld>
            <a:endParaRPr lang="en-US" altLang="ko-K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973E657-F76F-13CD-B4A9-690FDEE8016D}"/>
              </a:ext>
            </a:extLst>
          </p:cNvPr>
          <p:cNvCxnSpPr>
            <a:cxnSpLocks/>
          </p:cNvCxnSpPr>
          <p:nvPr userDrawn="1"/>
        </p:nvCxnSpPr>
        <p:spPr>
          <a:xfrm>
            <a:off x="11270800" y="236057"/>
            <a:ext cx="0" cy="233322"/>
          </a:xfrm>
          <a:prstGeom prst="line">
            <a:avLst/>
          </a:prstGeom>
          <a:ln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래픽 15">
            <a:extLst>
              <a:ext uri="{FF2B5EF4-FFF2-40B4-BE49-F238E27FC236}">
                <a16:creationId xmlns:a16="http://schemas.microsoft.com/office/drawing/2014/main" id="{0099FCCC-DB59-8E1C-60F3-0BCFF88C36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41283" y="209498"/>
            <a:ext cx="1160447" cy="286440"/>
          </a:xfrm>
          <a:prstGeom prst="rect">
            <a:avLst/>
          </a:prstGeom>
        </p:spPr>
      </p:pic>
      <p:sp>
        <p:nvSpPr>
          <p:cNvPr id="46" name="제목 텍스트"/>
          <p:cNvSpPr txBox="1">
            <a:spLocks noGrp="1"/>
          </p:cNvSpPr>
          <p:nvPr>
            <p:ph type="title"/>
          </p:nvPr>
        </p:nvSpPr>
        <p:spPr>
          <a:xfrm>
            <a:off x="0" y="108487"/>
            <a:ext cx="11506200" cy="5949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>
                <a:solidFill>
                  <a:schemeClr val="bg1"/>
                </a:solidFill>
                <a:latin typeface="Times New Roman" panose="02020603050405020304" pitchFamily="18" charset="0"/>
                <a:ea typeface="HY견고딕" panose="0203060000010101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884301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E0E04D6-083D-C358-DBF2-A7C49773DB2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3453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2BBC2C-92EE-C744-7436-2CCC6CE2C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8635" y="260385"/>
            <a:ext cx="179536" cy="184666"/>
          </a:xfrm>
        </p:spPr>
        <p:txBody>
          <a:bodyPr vert="horz" wrap="none" lIns="0" tIns="0" rIns="0" bIns="0" rtlCol="0" anchor="ctr">
            <a:spAutoFit/>
          </a:bodyPr>
          <a:lstStyle>
            <a:lvl1pPr algn="r">
              <a:defRPr lang="ko-KR" altLang="en-US" sz="120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>
              <a:spcBef>
                <a:spcPct val="0"/>
              </a:spcBef>
            </a:pPr>
            <a:fld id="{4739FFE3-221D-49CB-BCC1-7A8DDDBDCF04}" type="slidenum">
              <a:rPr lang="en-US" altLang="ko-KR" smtClean="0"/>
              <a:pPr>
                <a:spcBef>
                  <a:spcPct val="0"/>
                </a:spcBef>
              </a:pPr>
              <a:t>‹#›</a:t>
            </a:fld>
            <a:endParaRPr lang="en-US" altLang="ko-KR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973E657-F76F-13CD-B4A9-690FDEE8016D}"/>
              </a:ext>
            </a:extLst>
          </p:cNvPr>
          <p:cNvCxnSpPr>
            <a:cxnSpLocks/>
          </p:cNvCxnSpPr>
          <p:nvPr userDrawn="1"/>
        </p:nvCxnSpPr>
        <p:spPr>
          <a:xfrm>
            <a:off x="11270800" y="236057"/>
            <a:ext cx="0" cy="233322"/>
          </a:xfrm>
          <a:prstGeom prst="line">
            <a:avLst/>
          </a:prstGeom>
          <a:ln>
            <a:solidFill>
              <a:schemeClr val="bg1">
                <a:alpha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그래픽 15">
            <a:extLst>
              <a:ext uri="{FF2B5EF4-FFF2-40B4-BE49-F238E27FC236}">
                <a16:creationId xmlns:a16="http://schemas.microsoft.com/office/drawing/2014/main" id="{0099FCCC-DB59-8E1C-60F3-0BCFF88C36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41283" y="209498"/>
            <a:ext cx="1160447" cy="286440"/>
          </a:xfrm>
          <a:prstGeom prst="rect">
            <a:avLst/>
          </a:prstGeom>
        </p:spPr>
      </p:pic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D5AF6657-AA2E-635B-83A8-A8493DD2595B}"/>
              </a:ext>
            </a:extLst>
          </p:cNvPr>
          <p:cNvSpPr txBox="1">
            <a:spLocks/>
          </p:cNvSpPr>
          <p:nvPr userDrawn="1"/>
        </p:nvSpPr>
        <p:spPr>
          <a:xfrm>
            <a:off x="345440" y="821459"/>
            <a:ext cx="11531600" cy="7279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j-cs"/>
              </a:defRPr>
            </a:lvl1pPr>
          </a:lstStyle>
          <a:p>
            <a:endParaRPr lang="ko-KR" altLang="en-US" sz="320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3784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AF6657-AA2E-635B-83A8-A8493DD25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8267B0-4105-FE68-EAD3-01B1EA862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05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72DC6F-2E4C-0869-72B5-FF93793828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ABE4E4-E845-42D0-3D42-B94BF7DB9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AA5557-472D-6632-23ED-CF037FDA31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</a:defRPr>
            </a:lvl1pPr>
          </a:lstStyle>
          <a:p>
            <a:fld id="{4739FFE3-221D-49CB-BCC1-7A8DDDBDCF0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6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1" r:id="rId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마켓 산스 Bold" panose="02000000000000000000" pitchFamily="50" charset="-127"/>
          <a:ea typeface="G마켓 산스 Bold" panose="02000000000000000000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 txBox="1"/>
          <p:nvPr/>
        </p:nvSpPr>
        <p:spPr>
          <a:xfrm>
            <a:off x="4084320" y="6486018"/>
            <a:ext cx="4023360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/>
          <a:p>
            <a:pPr algn="ctr">
              <a:defRPr sz="1200" b="1">
                <a:solidFill>
                  <a:srgbClr val="FFFFFF"/>
                </a:solidFill>
                <a:effectLst>
                  <a:outerShdw blurRad="38100" dist="38100" dir="2700000" rotWithShape="0">
                    <a:srgbClr val="000000">
                      <a:alpha val="43137"/>
                    </a:srgbClr>
                  </a:outerShdw>
                </a:effectLst>
              </a:defRPr>
            </a:pPr>
            <a:endParaRPr dirty="0">
              <a:solidFill>
                <a:schemeClr val="bg1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330200" y="2750616"/>
            <a:ext cx="11531600" cy="135676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j-cs"/>
              </a:defRPr>
            </a:lvl1pPr>
          </a:lstStyle>
          <a:p>
            <a:pPr algn="ctr">
              <a:lnSpc>
                <a:spcPct val="120000"/>
              </a:lnSpc>
              <a:defRPr sz="4800" b="1"/>
            </a:pP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AR </a:t>
            </a:r>
            <a:r>
              <a:rPr lang="ko-KR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기술을 활용한 소셜 </a:t>
            </a:r>
            <a:r>
              <a:rPr lang="ko-KR" altLang="en-US"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네트워킹 서비스</a:t>
            </a:r>
            <a:endParaRPr lang="en-US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sp>
        <p:nvSpPr>
          <p:cNvPr id="5" name="부제목 2"/>
          <p:cNvSpPr txBox="1">
            <a:spLocks/>
          </p:cNvSpPr>
          <p:nvPr/>
        </p:nvSpPr>
        <p:spPr>
          <a:xfrm>
            <a:off x="314960" y="5261481"/>
            <a:ext cx="11531600" cy="1363035"/>
          </a:xfrm>
          <a:prstGeom prst="rect">
            <a:avLst/>
          </a:prstGeom>
        </p:spPr>
        <p:txBody>
          <a:bodyPr/>
          <a:lstStyle>
            <a:lvl1pPr marL="228600" indent="-228600" algn="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G마켓 산스 Bold" panose="02000000000000000000" pitchFamily="50" charset="-127"/>
                <a:ea typeface="G마켓 산스 Bold" panose="02000000000000000000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err="1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meARy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201924447 </a:t>
            </a:r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김진영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201924557 </a:t>
            </a:r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임석윤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201924613 </a:t>
            </a:r>
            <a:r>
              <a:rPr lang="ko-KR" altLang="en-US" dirty="0" err="1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  <a:cs typeface="Times New Roman" panose="02020603050405020304" pitchFamily="18" charset="0"/>
              </a:rPr>
              <a:t>허취원</a:t>
            </a:r>
            <a:endParaRPr lang="en-US" altLang="ko-KR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527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16D62-49CE-4319-9C18-9C696DB75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25FCD-184F-94E3-BF00-E9120B51B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CF5C31-4C47-2AB7-6725-373B06ECB0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ECCFDE-4C79-5028-1FBB-A1979A46D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86CB90-33EF-9B62-53D5-1706D7A2DB32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2 </a:t>
            </a:r>
            <a:r>
              <a:rPr lang="ko-KR" altLang="en-US" dirty="0"/>
              <a:t>구현 디테일 </a:t>
            </a:r>
            <a:r>
              <a:rPr lang="en-US" altLang="ko-KR" dirty="0"/>
              <a:t>(</a:t>
            </a:r>
            <a:r>
              <a:rPr lang="ko-KR" altLang="en-US" dirty="0"/>
              <a:t>위치 기반 </a:t>
            </a:r>
            <a:r>
              <a:rPr lang="en-US" altLang="ko-KR" dirty="0"/>
              <a:t>AR </a:t>
            </a:r>
            <a:r>
              <a:rPr lang="ko-KR" altLang="en-US" dirty="0"/>
              <a:t>포스팅 열람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Geospatial position,</a:t>
            </a:r>
            <a:r>
              <a:rPr lang="ko-KR" altLang="en-US" dirty="0"/>
              <a:t> </a:t>
            </a: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파일을 활용해 </a:t>
            </a:r>
            <a:r>
              <a:rPr lang="en-US" altLang="ko-KR" dirty="0"/>
              <a:t>3D </a:t>
            </a:r>
            <a:r>
              <a:rPr lang="ko-KR" altLang="en-US" dirty="0"/>
              <a:t>모델을 </a:t>
            </a:r>
            <a:r>
              <a:rPr lang="en-US" altLang="ko-KR" dirty="0"/>
              <a:t>AR world</a:t>
            </a:r>
            <a:r>
              <a:rPr lang="ko-KR" altLang="en-US" dirty="0"/>
              <a:t>에 표현할 때</a:t>
            </a:r>
            <a:r>
              <a:rPr lang="en-US" altLang="ko-KR" dirty="0"/>
              <a:t>, altitude</a:t>
            </a:r>
            <a:r>
              <a:rPr lang="ko-KR" altLang="en-US" dirty="0"/>
              <a:t>의 부정확성으로 인해 생성된 모델이 공중에 떠있을 수 있음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dirty="0"/>
              <a:t>Terrain</a:t>
            </a:r>
            <a:r>
              <a:rPr lang="ko-KR" altLang="en-US" dirty="0"/>
              <a:t>을 활용하여 위도 경도 좌표를 가지고 정확한 고도 정보 추론 및 </a:t>
            </a:r>
            <a:r>
              <a:rPr lang="en-US" altLang="ko-KR" dirty="0"/>
              <a:t>Anchor </a:t>
            </a:r>
            <a:r>
              <a:rPr lang="ko-KR" altLang="en-US" dirty="0"/>
              <a:t>생성</a:t>
            </a: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altLang="ko-KR" dirty="0"/>
              <a:t>Terrain </a:t>
            </a:r>
            <a:r>
              <a:rPr lang="ko-KR" altLang="en-US" dirty="0"/>
              <a:t>기능이 여러 이슈</a:t>
            </a:r>
            <a:r>
              <a:rPr lang="en-US" altLang="ko-KR" dirty="0"/>
              <a:t> (</a:t>
            </a:r>
            <a:r>
              <a:rPr lang="ko-KR" altLang="en-US" dirty="0"/>
              <a:t>실내</a:t>
            </a:r>
            <a:r>
              <a:rPr lang="en-US" altLang="ko-KR" dirty="0"/>
              <a:t>, </a:t>
            </a:r>
            <a:r>
              <a:rPr lang="ko-KR" altLang="en-US" dirty="0"/>
              <a:t>고도 정보 부족</a:t>
            </a:r>
            <a:r>
              <a:rPr lang="en-US" altLang="ko-KR" dirty="0"/>
              <a:t>)</a:t>
            </a:r>
            <a:r>
              <a:rPr lang="ko-KR" altLang="en-US" dirty="0"/>
              <a:t>로 인해 고도 정보를 추론하지 못할 경우 </a:t>
            </a:r>
            <a:r>
              <a:rPr lang="en-US" altLang="ko-KR" dirty="0"/>
              <a:t>Plane detection</a:t>
            </a:r>
            <a:r>
              <a:rPr lang="ko-KR" altLang="en-US" dirty="0"/>
              <a:t>을 통해 고도정보를 추론 및 </a:t>
            </a:r>
            <a:r>
              <a:rPr lang="en-US" altLang="ko-KR" dirty="0"/>
              <a:t>Anchor </a:t>
            </a:r>
            <a:r>
              <a:rPr lang="ko-KR" altLang="en-US" dirty="0"/>
              <a:t>생성</a:t>
            </a:r>
            <a:endParaRPr lang="en-US" altLang="ko-KR" dirty="0"/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6199787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6F85E-8512-8020-9E7E-0E59D9DD1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2A8A54-35C1-0A4C-1499-F3ED5F758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339371-5784-7F50-AFDE-3FE9329A4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61F9A4-75F0-35C5-F3C6-6E372253CA35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아키텍처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ngrok</a:t>
            </a:r>
            <a:r>
              <a:rPr lang="en-US" altLang="ko-KR" dirty="0"/>
              <a:t> HTTPS static domain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Ubuntu 22.04 Local Server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Python Flask REST API Gateway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Blender Pose-Retargeting pipeline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SQLite DB</a:t>
            </a:r>
          </a:p>
          <a:p>
            <a:pPr marL="742950" lvl="1" indent="-285750">
              <a:buFontTx/>
              <a:buChar char="-"/>
            </a:pPr>
            <a:endParaRPr lang="en-US" altLang="ko-KR" dirty="0"/>
          </a:p>
          <a:p>
            <a:pPr marL="742950" lvl="1" indent="-285750">
              <a:buFontTx/>
              <a:buChar char="-"/>
            </a:pPr>
            <a:r>
              <a:rPr lang="en-US" altLang="ko-KR" dirty="0"/>
              <a:t>Local Storage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999D16-1B63-35C7-7298-3BE100463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398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DC475F-7DF7-8B50-B491-895E511E6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36D32-63FD-7B63-B707-194EA3D9F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F7DB2D-F34D-DBFE-9371-D2E0B26656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E17DC7-165B-333D-025C-E6C0264067A5}"/>
              </a:ext>
            </a:extLst>
          </p:cNvPr>
          <p:cNvSpPr txBox="1"/>
          <p:nvPr/>
        </p:nvSpPr>
        <p:spPr>
          <a:xfrm>
            <a:off x="4180114" y="1823357"/>
            <a:ext cx="705938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기능 </a:t>
            </a:r>
            <a:r>
              <a:rPr lang="en-US" altLang="ko-KR" dirty="0"/>
              <a:t>(</a:t>
            </a:r>
            <a:r>
              <a:rPr lang="ko-KR" altLang="en-US" dirty="0"/>
              <a:t>포스팅 업로드 </a:t>
            </a:r>
            <a:r>
              <a:rPr lang="en-US" altLang="ko-KR" dirty="0"/>
              <a:t>request)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클라이언트가 이미지와 지리 정보 업로드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이미지 속 인물 자세 자동 인식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en-US" altLang="ko-KR" dirty="0"/>
              <a:t>Blender </a:t>
            </a:r>
            <a:r>
              <a:rPr lang="ko-KR" altLang="en-US" dirty="0"/>
              <a:t>파이프라인으로 </a:t>
            </a:r>
            <a:r>
              <a:rPr lang="en-US" altLang="ko-KR" dirty="0"/>
              <a:t>3D </a:t>
            </a:r>
            <a:r>
              <a:rPr lang="ko-KR" altLang="en-US" dirty="0"/>
              <a:t>모델 </a:t>
            </a:r>
            <a:r>
              <a:rPr lang="ko-KR" altLang="en-US" dirty="0" err="1"/>
              <a:t>리타게팅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en-US" altLang="ko-KR" dirty="0"/>
              <a:t>.</a:t>
            </a: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 생성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ko-KR" altLang="en-US" dirty="0"/>
              <a:t>이미지 </a:t>
            </a:r>
            <a:r>
              <a:rPr lang="en-US" altLang="ko-KR" dirty="0"/>
              <a:t>&amp; 3D </a:t>
            </a:r>
            <a:r>
              <a:rPr lang="ko-KR" altLang="en-US" dirty="0"/>
              <a:t>모델 스토리지 저장</a:t>
            </a: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endParaRPr lang="en-US" altLang="ko-KR" dirty="0"/>
          </a:p>
          <a:p>
            <a:pPr marL="342900" indent="-342900">
              <a:buFont typeface="+mj-ea"/>
              <a:buAutoNum type="circleNumDbPlain" startAt="3"/>
            </a:pPr>
            <a:r>
              <a:rPr lang="ko-KR" altLang="en-US" dirty="0"/>
              <a:t>지리 정보 </a:t>
            </a:r>
            <a:r>
              <a:rPr lang="en-US" altLang="ko-KR" dirty="0"/>
              <a:t>&amp; </a:t>
            </a:r>
            <a:r>
              <a:rPr lang="ko-KR" altLang="en-US" dirty="0"/>
              <a:t>파일 메타데이터 </a:t>
            </a:r>
            <a:r>
              <a:rPr lang="en-US" altLang="ko-KR" dirty="0"/>
              <a:t>DB </a:t>
            </a:r>
            <a:r>
              <a:rPr lang="ko-KR" altLang="en-US" dirty="0"/>
              <a:t>저장</a:t>
            </a:r>
            <a:endParaRPr lang="en-US" altLang="ko-KR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D96EA75-48B0-9A71-EE99-2C8AD1E56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4399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26318A-2F5A-AF98-6712-F074FFA4B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9B759-1DC9-0E8C-20E8-F37FA89D1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dirty="0">
                <a:ea typeface="나눔바른고딕OTF" panose="02020603020101020101" pitchFamily="18" charset="-127"/>
              </a:rPr>
              <a:t>를 활용한 서버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7C8BC1-2456-881F-ED32-881F304BD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5F2117-23C2-C358-8482-337B40E91646}"/>
              </a:ext>
            </a:extLst>
          </p:cNvPr>
          <p:cNvSpPr txBox="1"/>
          <p:nvPr/>
        </p:nvSpPr>
        <p:spPr>
          <a:xfrm>
            <a:off x="4180114" y="1823357"/>
            <a:ext cx="70593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서버 기능 </a:t>
            </a:r>
            <a:r>
              <a:rPr lang="en-US" altLang="ko-KR" dirty="0"/>
              <a:t>(</a:t>
            </a:r>
            <a:r>
              <a:rPr lang="ko-KR" altLang="en-US" dirty="0"/>
              <a:t>포스팅 다운로드 </a:t>
            </a:r>
            <a:r>
              <a:rPr lang="en-US" altLang="ko-KR" dirty="0"/>
              <a:t>request)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 요청 </a:t>
            </a:r>
            <a:r>
              <a:rPr lang="en-US" altLang="ko-KR" dirty="0"/>
              <a:t>(</a:t>
            </a:r>
            <a:r>
              <a:rPr lang="ko-KR" altLang="en-US" dirty="0"/>
              <a:t>지리 정보 기준</a:t>
            </a:r>
            <a:r>
              <a:rPr lang="en-US" altLang="ko-KR" dirty="0"/>
              <a:t>)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DB</a:t>
            </a:r>
            <a:r>
              <a:rPr lang="ko-KR" altLang="en-US" dirty="0"/>
              <a:t>에서 반경 </a:t>
            </a:r>
            <a:r>
              <a:rPr lang="en-US" altLang="ko-KR" dirty="0"/>
              <a:t>100m </a:t>
            </a:r>
            <a:r>
              <a:rPr lang="ko-KR" altLang="en-US" dirty="0"/>
              <a:t>내 포스팅 조회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위치 정보</a:t>
            </a:r>
            <a:r>
              <a:rPr lang="en-US" altLang="ko-KR" dirty="0"/>
              <a:t>, </a:t>
            </a:r>
            <a:r>
              <a:rPr lang="ko-KR" altLang="en-US" dirty="0"/>
              <a:t>이미지</a:t>
            </a:r>
            <a:r>
              <a:rPr lang="en-US" altLang="ko-KR" dirty="0"/>
              <a:t>, 3D </a:t>
            </a:r>
            <a:r>
              <a:rPr lang="ko-KR" altLang="en-US" dirty="0"/>
              <a:t>모델 파일 반환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클라이언트에서 위치 기반 </a:t>
            </a:r>
            <a:r>
              <a:rPr lang="en-US" altLang="ko-KR" dirty="0"/>
              <a:t>AR </a:t>
            </a:r>
            <a:r>
              <a:rPr lang="ko-KR" altLang="en-US" dirty="0"/>
              <a:t>경험 제공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4907916-2710-546D-B754-98E3A1F77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50" y="1997764"/>
            <a:ext cx="4039964" cy="384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73830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Overview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800100" lvl="1" indent="-342900">
              <a:lnSpc>
                <a:spcPct val="100000"/>
              </a:lnSpc>
              <a:buAutoNum type="arabicPeriod"/>
            </a:pPr>
            <a:endParaRPr lang="en-US" altLang="ko-KR" sz="100" b="1" dirty="0">
              <a:ea typeface="나눔바른고딕OTF" panose="02020603020101020101" pitchFamily="18" charset="-127"/>
            </a:endParaRP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프로젝트 목표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2">
              <a:lnSpc>
                <a:spcPct val="100000"/>
              </a:lnSpc>
            </a:pPr>
            <a:r>
              <a:rPr lang="en-US" altLang="ko-KR" sz="1800" b="1" dirty="0">
                <a:ea typeface="나눔바른고딕OTF" panose="02020603020101020101" pitchFamily="18" charset="-127"/>
              </a:rPr>
              <a:t>AR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기능을 활용한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SNS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서비스를 통해  사용자가 현실 공간 위에 디지털 콘텐츠를 올리고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,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이를 다른 사용자와 공유 및 체험하면서 새로운 방식의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SNS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서비스를 제공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914400" lvl="1" indent="-457200">
              <a:lnSpc>
                <a:spcPct val="100000"/>
              </a:lnSpc>
              <a:buAutoNum type="arabicPeriod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기능별 구현 분류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ko-KR" altLang="en-US" sz="1800" b="1" dirty="0">
                <a:ea typeface="나눔바른고딕OTF" panose="02020603020101020101" pitchFamily="18" charset="-127"/>
              </a:rPr>
              <a:t>사용자의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2D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사진을 사용한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3D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 모델링 및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Rigging.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및 적용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>
                <a:ea typeface="나눔바른고딕OTF" panose="02020603020101020101" pitchFamily="18" charset="-127"/>
              </a:rPr>
              <a:t>Unity </a:t>
            </a:r>
            <a:r>
              <a:rPr lang="en-US" altLang="ko-KR" sz="1800" b="1" dirty="0" err="1">
                <a:ea typeface="나눔바른고딕OTF" panose="02020603020101020101" pitchFamily="18" charset="-127"/>
              </a:rPr>
              <a:t>ARFoundation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, Google </a:t>
            </a:r>
            <a:r>
              <a:rPr lang="en-US" altLang="ko-KR" sz="1800" b="1" dirty="0" err="1">
                <a:ea typeface="나눔바른고딕OTF" panose="02020603020101020101" pitchFamily="18" charset="-127"/>
              </a:rPr>
              <a:t>ARCore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기술을 활용한 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AR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어플리케이션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r>
              <a:rPr lang="en-US" altLang="ko-KR" sz="1800" b="1" dirty="0">
                <a:ea typeface="나눔바른고딕OTF" panose="02020603020101020101" pitchFamily="18" charset="-127"/>
              </a:rPr>
              <a:t>Flask, SQLite, Blender </a:t>
            </a:r>
            <a:r>
              <a:rPr lang="ko-KR" altLang="en-US" sz="1800" b="1" dirty="0">
                <a:ea typeface="나눔바른고딕OTF" panose="02020603020101020101" pitchFamily="18" charset="-127"/>
              </a:rPr>
              <a:t>를 활용한 서버</a:t>
            </a:r>
            <a:r>
              <a:rPr lang="en-US" altLang="ko-KR" sz="1800" b="1" dirty="0">
                <a:ea typeface="나눔바른고딕OTF" panose="02020603020101020101" pitchFamily="18" charset="-127"/>
              </a:rPr>
              <a:t>. </a:t>
            </a:r>
          </a:p>
          <a:p>
            <a:pPr marL="1371600" lvl="2" indent="-457200">
              <a:lnSpc>
                <a:spcPct val="100000"/>
              </a:lnSpc>
              <a:buFont typeface="+mj-ea"/>
              <a:buAutoNum type="circleNumDbPlain"/>
            </a:pPr>
            <a:endParaRPr lang="en-US" altLang="ko-KR" sz="1800" b="1" dirty="0"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019302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Overview</a:t>
            </a:r>
            <a:endParaRPr lang="ko-KR" altLang="en-US" b="1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914400" lvl="1" indent="-457200">
              <a:lnSpc>
                <a:spcPct val="100000"/>
              </a:lnSpc>
              <a:buFont typeface="+mj-lt"/>
              <a:buAutoNum type="arabicPeriod" startAt="3"/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서비스 아키텍처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00753F3-24C6-557D-5F2E-BF87EA7E5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080" y="1358802"/>
            <a:ext cx="8566981" cy="539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1039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16D62-49CE-4319-9C18-9C696DB757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425FCD-184F-94E3-BF00-E9120B51B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나눔바른고딕OTF" panose="02020603020101020101" pitchFamily="18" charset="-127"/>
              </a:rPr>
              <a:t>2D </a:t>
            </a:r>
            <a:r>
              <a:rPr lang="ko-KR" altLang="en-US" dirty="0">
                <a:ea typeface="나눔바른고딕OTF" panose="02020603020101020101" pitchFamily="18" charset="-127"/>
              </a:rPr>
              <a:t>사진을 사용한 </a:t>
            </a:r>
            <a:r>
              <a:rPr lang="en-US" altLang="ko-KR" dirty="0">
                <a:ea typeface="나눔바른고딕OTF" panose="02020603020101020101" pitchFamily="18" charset="-127"/>
              </a:rPr>
              <a:t>3D</a:t>
            </a:r>
            <a:r>
              <a:rPr lang="ko-KR" altLang="en-US" dirty="0">
                <a:ea typeface="나눔바른고딕OTF" panose="02020603020101020101" pitchFamily="18" charset="-127"/>
              </a:rPr>
              <a:t> 모델링 및 </a:t>
            </a:r>
            <a:r>
              <a:rPr lang="en-US" altLang="ko-KR" dirty="0">
                <a:ea typeface="나눔바른고딕OTF" panose="02020603020101020101" pitchFamily="18" charset="-127"/>
              </a:rPr>
              <a:t>Rigging.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CF5C31-4C47-2AB7-6725-373B06ECB0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86CB90-33EF-9B62-53D5-1706D7A2DB32}"/>
              </a:ext>
            </a:extLst>
          </p:cNvPr>
          <p:cNvSpPr txBox="1"/>
          <p:nvPr/>
        </p:nvSpPr>
        <p:spPr>
          <a:xfrm>
            <a:off x="4480598" y="2013779"/>
            <a:ext cx="72877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3D </a:t>
            </a:r>
            <a:r>
              <a:rPr lang="ko-KR" altLang="en-US" b="1" dirty="0"/>
              <a:t>모델링 파트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사람의 정면모습 촬영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Tripo3D</a:t>
            </a:r>
            <a:r>
              <a:rPr lang="ko-KR" altLang="en-US" dirty="0"/>
              <a:t>를 이용하여 </a:t>
            </a:r>
            <a:r>
              <a:rPr lang="en-US" altLang="ko-KR" dirty="0" err="1"/>
              <a:t>fbx</a:t>
            </a:r>
            <a:r>
              <a:rPr lang="en-US" altLang="ko-KR" dirty="0"/>
              <a:t> </a:t>
            </a:r>
            <a:r>
              <a:rPr lang="ko-KR" altLang="en-US" dirty="0"/>
              <a:t>형식으로 </a:t>
            </a:r>
            <a:r>
              <a:rPr lang="en-US" altLang="ko-KR" dirty="0"/>
              <a:t>3D </a:t>
            </a:r>
            <a:r>
              <a:rPr lang="ko-KR" altLang="en-US" dirty="0"/>
              <a:t>모델링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Mixamo</a:t>
            </a:r>
            <a:r>
              <a:rPr lang="ko-KR" altLang="en-US" dirty="0"/>
              <a:t>를 이용하여 </a:t>
            </a:r>
            <a:r>
              <a:rPr lang="en-US" altLang="ko-KR" dirty="0"/>
              <a:t>auto-rigging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위 과정들은 현재로서는 자동화가 불가능하여 초기에 한번만 진행</a:t>
            </a:r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71EAC70-833C-8175-8532-4B7092B3B1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982" y="1816216"/>
            <a:ext cx="2063907" cy="283314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D96F23F-B3B6-B9EA-1D13-B359A9879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6" y="1816216"/>
            <a:ext cx="2063907" cy="283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964493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A2FE9-1F87-BC7D-35C4-2E0210116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BD7477-08EB-5C2F-016E-9E8613A2F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및 적용</a:t>
            </a:r>
            <a:r>
              <a:rPr lang="en-US" altLang="ko-KR" dirty="0">
                <a:ea typeface="나눔바른고딕OTF" panose="02020603020101020101" pitchFamily="18" charset="-127"/>
              </a:rPr>
              <a:t>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1CAB30-ADF2-175D-27A6-7E0CCBED8C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0FACEB-3682-B79E-40B3-08A9DB85FFFE}"/>
              </a:ext>
            </a:extLst>
          </p:cNvPr>
          <p:cNvSpPr txBox="1"/>
          <p:nvPr/>
        </p:nvSpPr>
        <p:spPr>
          <a:xfrm>
            <a:off x="4144212" y="2478415"/>
            <a:ext cx="72877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Blender Scene </a:t>
            </a:r>
            <a:r>
              <a:rPr lang="ko-KR" altLang="en-US" b="1" dirty="0"/>
              <a:t>구성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ko-KR" altLang="en-US" dirty="0"/>
              <a:t>를 이용한 사진 속 인물의 </a:t>
            </a:r>
            <a:r>
              <a:rPr lang="en-US" altLang="ko-KR" dirty="0" err="1"/>
              <a:t>pose_landmarks.json</a:t>
            </a:r>
            <a:r>
              <a:rPr lang="en-US" altLang="ko-KR" dirty="0"/>
              <a:t> </a:t>
            </a:r>
            <a:r>
              <a:rPr lang="ko-KR" altLang="en-US" dirty="0"/>
              <a:t>추출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en-US" altLang="ko-KR" dirty="0"/>
              <a:t> -&gt; </a:t>
            </a:r>
            <a:r>
              <a:rPr lang="en-US" altLang="ko-KR" dirty="0" err="1"/>
              <a:t>BlazePose</a:t>
            </a:r>
            <a:r>
              <a:rPr lang="en-US" altLang="ko-KR" dirty="0"/>
              <a:t> (33</a:t>
            </a:r>
            <a:r>
              <a:rPr lang="ko-KR" altLang="en-US" dirty="0"/>
              <a:t>개의 랜드마크만 제공</a:t>
            </a:r>
            <a:r>
              <a:rPr lang="en-US" altLang="ko-KR" dirty="0"/>
              <a:t>)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Mixamo</a:t>
            </a:r>
            <a:r>
              <a:rPr lang="en-US" altLang="ko-KR" dirty="0"/>
              <a:t> -&gt; </a:t>
            </a:r>
            <a:r>
              <a:rPr lang="en-US" altLang="ko-KR" dirty="0" err="1"/>
              <a:t>HumanIK</a:t>
            </a:r>
            <a:r>
              <a:rPr lang="en-US" altLang="ko-KR" dirty="0"/>
              <a:t>(Inverse</a:t>
            </a:r>
            <a:r>
              <a:rPr lang="ko-KR" altLang="en-US" dirty="0"/>
              <a:t> </a:t>
            </a:r>
            <a:r>
              <a:rPr lang="en-US" altLang="ko-KR" dirty="0"/>
              <a:t>Kinematics)</a:t>
            </a:r>
            <a:r>
              <a:rPr lang="ko-KR" altLang="en-US" dirty="0"/>
              <a:t> 좌표</a:t>
            </a:r>
            <a:r>
              <a:rPr lang="en-US" altLang="ko-KR" dirty="0"/>
              <a:t>, </a:t>
            </a:r>
            <a:r>
              <a:rPr lang="ko-KR" altLang="en-US" dirty="0"/>
              <a:t>회전</a:t>
            </a:r>
            <a:r>
              <a:rPr lang="en-US" altLang="ko-KR" dirty="0"/>
              <a:t>, </a:t>
            </a:r>
            <a:r>
              <a:rPr lang="ko-KR" altLang="en-US" dirty="0"/>
              <a:t>계층 기반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또한 </a:t>
            </a:r>
            <a:r>
              <a:rPr lang="en-US" altLang="ko-KR" dirty="0" err="1"/>
              <a:t>MediaPipe</a:t>
            </a:r>
            <a:r>
              <a:rPr lang="ko-KR" altLang="en-US" dirty="0"/>
              <a:t>와 </a:t>
            </a:r>
            <a:r>
              <a:rPr lang="en-US" altLang="ko-KR" dirty="0"/>
              <a:t>Blender</a:t>
            </a:r>
            <a:r>
              <a:rPr lang="ko-KR" altLang="en-US" dirty="0"/>
              <a:t>의 서로 다른 좌표계를 맞추고</a:t>
            </a:r>
            <a:r>
              <a:rPr lang="en-US" altLang="ko-KR" dirty="0"/>
              <a:t>, </a:t>
            </a:r>
            <a:r>
              <a:rPr lang="ko-KR" altLang="en-US" dirty="0"/>
              <a:t>사진의 크기에 맞게 </a:t>
            </a:r>
            <a:r>
              <a:rPr lang="en-US" altLang="ko-KR" dirty="0"/>
              <a:t>3D </a:t>
            </a:r>
            <a:r>
              <a:rPr lang="ko-KR" altLang="en-US" dirty="0"/>
              <a:t>모델을 </a:t>
            </a:r>
            <a:r>
              <a:rPr lang="en-US" altLang="ko-KR" dirty="0"/>
              <a:t>auto-scaling </a:t>
            </a:r>
            <a:r>
              <a:rPr lang="ko-KR" altLang="en-US" dirty="0"/>
              <a:t>합니다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68F2237-2D8B-EF08-B378-BEFD8C70D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01" y="2478415"/>
            <a:ext cx="1470522" cy="2189748"/>
          </a:xfrm>
          <a:prstGeom prst="rect">
            <a:avLst/>
          </a:prstGeom>
        </p:spPr>
      </p:pic>
      <p:pic>
        <p:nvPicPr>
          <p:cNvPr id="9" name="그림 8" descr="의류, 사람, 신발류, 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7ED350-5179-2988-3A83-61A06DEE70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81" y="2479889"/>
            <a:ext cx="1470526" cy="220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2310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3006A-ED23-9977-E251-0AF82277E5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07D0E-9E90-709A-822D-E5F2C8137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ea typeface="나눔바른고딕OTF" panose="02020603020101020101" pitchFamily="18" charset="-127"/>
              </a:rPr>
              <a:t>Mediapipe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기술을 활용한 사진 기반 자세 추정</a:t>
            </a:r>
            <a:r>
              <a:rPr lang="en-US" altLang="ko-KR" dirty="0">
                <a:ea typeface="나눔바른고딕OTF" panose="02020603020101020101" pitchFamily="18" charset="-127"/>
              </a:rPr>
              <a:t> </a:t>
            </a:r>
            <a:r>
              <a:rPr lang="ko-KR" altLang="en-US" dirty="0">
                <a:ea typeface="나눔바른고딕OTF" panose="02020603020101020101" pitchFamily="18" charset="-127"/>
              </a:rPr>
              <a:t>및 적용</a:t>
            </a:r>
            <a:r>
              <a:rPr lang="en-US" altLang="ko-KR" dirty="0">
                <a:ea typeface="나눔바른고딕OTF" panose="02020603020101020101" pitchFamily="18" charset="-127"/>
              </a:rPr>
              <a:t>.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B830B1-685F-7AE5-5B3A-0B952A0BA4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672B5-BC16-7F4C-4C74-D74284947D8C}"/>
              </a:ext>
            </a:extLst>
          </p:cNvPr>
          <p:cNvSpPr txBox="1"/>
          <p:nvPr/>
        </p:nvSpPr>
        <p:spPr>
          <a:xfrm>
            <a:off x="4218407" y="1496603"/>
            <a:ext cx="728779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Pose-retargeting </a:t>
            </a:r>
            <a:r>
              <a:rPr lang="ko-KR" altLang="en-US" b="1" dirty="0"/>
              <a:t>파트</a:t>
            </a:r>
            <a:endParaRPr lang="en-US" altLang="ko-KR" b="1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Build_targets</a:t>
            </a:r>
            <a:r>
              <a:rPr lang="en-US" altLang="ko-KR" dirty="0"/>
              <a:t> </a:t>
            </a:r>
            <a:r>
              <a:rPr lang="ko-KR" altLang="en-US" dirty="0"/>
              <a:t>함수를 통해 </a:t>
            </a:r>
            <a:r>
              <a:rPr lang="en-US" altLang="ko-KR" dirty="0" err="1"/>
              <a:t>MediaPipe</a:t>
            </a:r>
            <a:r>
              <a:rPr lang="en-US" altLang="ko-KR" dirty="0"/>
              <a:t> </a:t>
            </a:r>
            <a:r>
              <a:rPr lang="ko-KR" altLang="en-US" dirty="0"/>
              <a:t>랜드마크를 기반으로 뼈대의 목표 지점생성</a:t>
            </a:r>
            <a:r>
              <a:rPr lang="en-US" altLang="ko-KR" dirty="0"/>
              <a:t> 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이후 </a:t>
            </a:r>
            <a:r>
              <a:rPr lang="en-US" altLang="ko-KR" dirty="0" err="1"/>
              <a:t>apply_constraints</a:t>
            </a:r>
            <a:r>
              <a:rPr lang="en-US" altLang="ko-KR" dirty="0"/>
              <a:t> </a:t>
            </a:r>
            <a:r>
              <a:rPr lang="ko-KR" altLang="en-US" dirty="0"/>
              <a:t>함수로 </a:t>
            </a:r>
            <a:r>
              <a:rPr lang="en-US" altLang="ko-KR" dirty="0"/>
              <a:t>bone </a:t>
            </a:r>
            <a:r>
              <a:rPr lang="ko-KR" altLang="en-US" dirty="0" err="1"/>
              <a:t>이동후</a:t>
            </a:r>
            <a:r>
              <a:rPr lang="ko-KR" altLang="en-US" dirty="0"/>
              <a:t> </a:t>
            </a:r>
            <a:r>
              <a:rPr lang="en-US" altLang="ko-KR" dirty="0"/>
              <a:t>pose</a:t>
            </a:r>
            <a:r>
              <a:rPr lang="ko-KR" altLang="en-US" dirty="0"/>
              <a:t>를 </a:t>
            </a:r>
            <a:r>
              <a:rPr lang="en-US" altLang="ko-KR" dirty="0"/>
              <a:t>bake</a:t>
            </a:r>
            <a:r>
              <a:rPr lang="ko-KR" altLang="en-US" dirty="0"/>
              <a:t>한다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Unity</a:t>
            </a:r>
            <a:r>
              <a:rPr lang="ko-KR" altLang="en-US" dirty="0"/>
              <a:t>에서 모델 사용을 편리하게 하기 위해서 원점을 두발의 중심으로 이동한다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마지막으로 </a:t>
            </a:r>
            <a:r>
              <a:rPr lang="en-US" altLang="ko-KR" dirty="0" err="1"/>
              <a:t>fbx</a:t>
            </a:r>
            <a:r>
              <a:rPr lang="ko-KR" altLang="en-US" dirty="0"/>
              <a:t>였던 파일 형식을 </a:t>
            </a:r>
            <a:r>
              <a:rPr lang="en-US" altLang="ko-KR" dirty="0"/>
              <a:t>armature</a:t>
            </a:r>
            <a:r>
              <a:rPr lang="ko-KR" altLang="en-US" dirty="0"/>
              <a:t>와 </a:t>
            </a:r>
            <a:r>
              <a:rPr lang="en-US" altLang="ko-KR" dirty="0"/>
              <a:t>mesh</a:t>
            </a:r>
            <a:r>
              <a:rPr lang="ko-KR" altLang="en-US" dirty="0"/>
              <a:t>가 포함된 </a:t>
            </a:r>
            <a:r>
              <a:rPr lang="en-US" altLang="ko-KR" dirty="0" err="1"/>
              <a:t>glb</a:t>
            </a:r>
            <a:r>
              <a:rPr lang="en-US" altLang="ko-KR" dirty="0"/>
              <a:t>(</a:t>
            </a:r>
            <a:r>
              <a:rPr lang="en-US" altLang="ko-KR" dirty="0" err="1"/>
              <a:t>glTF</a:t>
            </a:r>
            <a:r>
              <a:rPr lang="en-US" altLang="ko-KR" dirty="0"/>
              <a:t> 2.0) </a:t>
            </a:r>
            <a:r>
              <a:rPr lang="ko-KR" altLang="en-US" dirty="0"/>
              <a:t>형식으로 변환하여 저장한다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모든 과정을 자동화하였으며 오류가 </a:t>
            </a:r>
            <a:r>
              <a:rPr lang="ko-KR" altLang="en-US" dirty="0" err="1"/>
              <a:t>없을시</a:t>
            </a:r>
            <a:r>
              <a:rPr lang="ko-KR" altLang="en-US" dirty="0"/>
              <a:t> </a:t>
            </a:r>
            <a:r>
              <a:rPr lang="en-US" altLang="ko-KR" dirty="0"/>
              <a:t>3-5</a:t>
            </a:r>
            <a:r>
              <a:rPr lang="ko-KR" altLang="en-US" dirty="0"/>
              <a:t>초 내에 </a:t>
            </a:r>
            <a:r>
              <a:rPr lang="ko-KR" altLang="en-US" dirty="0" err="1"/>
              <a:t>리타게팅가능</a:t>
            </a:r>
            <a:endParaRPr lang="en-US" altLang="ko-KR" dirty="0"/>
          </a:p>
          <a:p>
            <a:endParaRPr lang="en-US" altLang="ko-KR" dirty="0"/>
          </a:p>
          <a:p>
            <a:pPr lvl="1"/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D6721DE-B5F8-E95B-ED1C-A777EFF3F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01" y="2478415"/>
            <a:ext cx="1470522" cy="2189748"/>
          </a:xfrm>
          <a:prstGeom prst="rect">
            <a:avLst/>
          </a:prstGeom>
        </p:spPr>
      </p:pic>
      <p:pic>
        <p:nvPicPr>
          <p:cNvPr id="9" name="그림 8" descr="의류, 사람, 신발류, 바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5494FA9-7EB5-2667-A391-8004F2946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81" y="2479889"/>
            <a:ext cx="1470526" cy="220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3597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7C08E1-F21B-5C4F-324F-8627A90327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55F144-CE8F-416D-BBF2-BFF365680F0D}"/>
              </a:ext>
            </a:extLst>
          </p:cNvPr>
          <p:cNvSpPr txBox="1"/>
          <p:nvPr/>
        </p:nvSpPr>
        <p:spPr>
          <a:xfrm>
            <a:off x="4180114" y="1823357"/>
            <a:ext cx="70593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1 </a:t>
            </a:r>
            <a:r>
              <a:rPr lang="ko-KR" altLang="en-US" dirty="0"/>
              <a:t>구현 흐름</a:t>
            </a:r>
            <a:r>
              <a:rPr lang="en-US" altLang="ko-KR" dirty="0"/>
              <a:t> (SNS</a:t>
            </a:r>
            <a:r>
              <a:rPr lang="ko-KR" altLang="en-US" dirty="0"/>
              <a:t> 포스팅 생성 및 서버 전송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 촬영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Mediapipe</a:t>
            </a:r>
            <a:r>
              <a:rPr lang="en-US" altLang="ko-KR" dirty="0"/>
              <a:t>(C# plugin)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사용하여 </a:t>
            </a:r>
            <a:r>
              <a:rPr lang="en-US" altLang="ko-KR" dirty="0"/>
              <a:t>pose detection.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이전 결과를 토대로 화면상의 사람의 발 위치 얻음</a:t>
            </a:r>
            <a:r>
              <a:rPr lang="en-US" altLang="ko-KR" dirty="0"/>
              <a:t> (</a:t>
            </a:r>
            <a:r>
              <a:rPr lang="ko-KR" altLang="en-US" dirty="0"/>
              <a:t>화면 픽셀 위치</a:t>
            </a:r>
            <a:r>
              <a:rPr lang="en-US" altLang="ko-KR" dirty="0"/>
              <a:t>).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화면 픽셀 기반으로 </a:t>
            </a:r>
            <a:r>
              <a:rPr lang="en-US" altLang="ko-KR" dirty="0" err="1"/>
              <a:t>ARRaycastManager</a:t>
            </a:r>
            <a:r>
              <a:rPr lang="ko-KR" altLang="en-US" dirty="0"/>
              <a:t>를 활용하여 </a:t>
            </a:r>
            <a:r>
              <a:rPr lang="en-US" altLang="ko-KR" dirty="0"/>
              <a:t>AR world position</a:t>
            </a:r>
            <a:r>
              <a:rPr lang="ko-KR" altLang="en-US" dirty="0"/>
              <a:t> 생성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AREarthManager</a:t>
            </a:r>
            <a:r>
              <a:rPr lang="ko-KR" altLang="en-US" dirty="0"/>
              <a:t>를 활용하여</a:t>
            </a:r>
            <a:r>
              <a:rPr lang="en-US" altLang="ko-KR" dirty="0"/>
              <a:t> Geospatial position</a:t>
            </a:r>
            <a:r>
              <a:rPr lang="ko-KR" altLang="en-US" dirty="0"/>
              <a:t>으로 변환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UnityWebRequest</a:t>
            </a:r>
            <a:r>
              <a:rPr lang="ko-KR" altLang="en-US" dirty="0"/>
              <a:t>를 활용하여 </a:t>
            </a:r>
            <a:r>
              <a:rPr lang="en-US" altLang="ko-KR" dirty="0"/>
              <a:t>Flask </a:t>
            </a:r>
            <a:r>
              <a:rPr lang="ko-KR" altLang="en-US" dirty="0"/>
              <a:t>서버로 사진</a:t>
            </a:r>
            <a:r>
              <a:rPr lang="en-US" altLang="ko-KR" dirty="0"/>
              <a:t>(Texture2D), Geospatial position </a:t>
            </a:r>
            <a:r>
              <a:rPr lang="ko-KR" altLang="en-US" dirty="0"/>
              <a:t>전송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12250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06B05-9EF5-56D3-204D-E0A576C520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AE856F-E7F9-059C-8E26-9DDD1F18B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DDB52F-2592-BA8A-EBF8-048AE2DF6F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AAA72F-002B-06B8-BB68-CC5DF9D3A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34DEE5-32C6-D9DE-4C1F-1E18F3F364E5}"/>
              </a:ext>
            </a:extLst>
          </p:cNvPr>
          <p:cNvSpPr txBox="1"/>
          <p:nvPr/>
        </p:nvSpPr>
        <p:spPr>
          <a:xfrm>
            <a:off x="4199993" y="1601318"/>
            <a:ext cx="705938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1 </a:t>
            </a:r>
            <a:r>
              <a:rPr lang="ko-KR" altLang="en-US" dirty="0"/>
              <a:t>구현 디테일</a:t>
            </a:r>
            <a:r>
              <a:rPr lang="en-US" altLang="ko-KR" dirty="0"/>
              <a:t>(SNS</a:t>
            </a:r>
            <a:r>
              <a:rPr lang="ko-KR" altLang="en-US" dirty="0"/>
              <a:t> 포스팅 생성 및 서버 전송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 촬영 이후 사진의 </a:t>
            </a:r>
            <a:r>
              <a:rPr lang="en-US" altLang="ko-KR" dirty="0"/>
              <a:t>pose detection </a:t>
            </a:r>
            <a:r>
              <a:rPr lang="ko-KR" altLang="en-US" dirty="0"/>
              <a:t>수행에 앞서 </a:t>
            </a:r>
            <a:r>
              <a:rPr lang="en-US" altLang="ko-KR" dirty="0" err="1"/>
              <a:t>ARRaycastManager</a:t>
            </a:r>
            <a:r>
              <a:rPr lang="ko-KR" altLang="en-US" dirty="0"/>
              <a:t>의 </a:t>
            </a:r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기능이 불안정</a:t>
            </a:r>
            <a:r>
              <a:rPr lang="en-US" altLang="ko-KR" dirty="0"/>
              <a:t>.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altLang="ko-KR" dirty="0" err="1"/>
              <a:t>ARPlaneDetector</a:t>
            </a:r>
            <a:r>
              <a:rPr lang="ko-KR" altLang="en-US" dirty="0"/>
              <a:t>를 통해 사진 촬영 이전에</a:t>
            </a:r>
            <a:r>
              <a:rPr lang="en-US" altLang="ko-KR" dirty="0"/>
              <a:t>, </a:t>
            </a:r>
            <a:r>
              <a:rPr lang="ko-KR" altLang="en-US" dirty="0"/>
              <a:t>사용자가 팝업창으로 </a:t>
            </a:r>
            <a:r>
              <a:rPr lang="en-US" altLang="ko-KR" dirty="0" err="1"/>
              <a:t>Raycast</a:t>
            </a:r>
            <a:r>
              <a:rPr lang="en-US" altLang="ko-KR" dirty="0"/>
              <a:t> </a:t>
            </a:r>
            <a:r>
              <a:rPr lang="ko-KR" altLang="en-US" dirty="0"/>
              <a:t>기능을 확인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  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Google API</a:t>
            </a:r>
            <a:r>
              <a:rPr lang="ko-KR" altLang="en-US" dirty="0"/>
              <a:t>의 불안정성으로 인한 </a:t>
            </a:r>
            <a:r>
              <a:rPr lang="en-US" altLang="ko-KR" dirty="0"/>
              <a:t>AR world position -&gt; Geospatial position </a:t>
            </a:r>
            <a:r>
              <a:rPr lang="ko-KR" altLang="en-US" dirty="0"/>
              <a:t>변환 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네트워크 연결 이슈로 인한 서버로의 포스팅 정보 전송 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AR</a:t>
            </a:r>
            <a:r>
              <a:rPr lang="ko-KR" altLang="en-US" dirty="0"/>
              <a:t> 공간 식별 실패로 인한 </a:t>
            </a:r>
            <a:r>
              <a:rPr lang="en-US" altLang="ko-KR" dirty="0" err="1"/>
              <a:t>Raycast</a:t>
            </a:r>
            <a:r>
              <a:rPr lang="ko-KR" altLang="en-US" dirty="0"/>
              <a:t>를 사용한 </a:t>
            </a:r>
            <a:r>
              <a:rPr lang="en-US" altLang="ko-KR" dirty="0"/>
              <a:t>AR word position </a:t>
            </a:r>
            <a:r>
              <a:rPr lang="ko-KR" altLang="en-US" dirty="0"/>
              <a:t>획득</a:t>
            </a:r>
            <a:r>
              <a:rPr lang="en-US" altLang="ko-KR" dirty="0"/>
              <a:t> </a:t>
            </a:r>
            <a:r>
              <a:rPr lang="ko-KR" altLang="en-US" dirty="0"/>
              <a:t>실패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사진에 사람이 없어서 발생하는 </a:t>
            </a:r>
            <a:r>
              <a:rPr lang="en-US" altLang="ko-KR" dirty="0"/>
              <a:t>pose detection </a:t>
            </a:r>
            <a:r>
              <a:rPr lang="ko-KR" altLang="en-US" dirty="0"/>
              <a:t>실패</a:t>
            </a:r>
            <a:r>
              <a:rPr lang="en-US" altLang="ko-KR" dirty="0"/>
              <a:t>.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ko-KR" altLang="en-US" dirty="0"/>
              <a:t>위와 같은 런타임에 발생할 수 있는 여러 예외를 </a:t>
            </a:r>
            <a:r>
              <a:rPr lang="en-US" altLang="ko-KR" dirty="0" err="1"/>
              <a:t>UIManager</a:t>
            </a:r>
            <a:r>
              <a:rPr lang="ko-KR" altLang="en-US" dirty="0"/>
              <a:t>를 통해 팝업창으로 확인 가능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28370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56A2A-BB1E-001A-E6BE-86B23E9EF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DB1DD-56BC-596F-9358-0D72FE3F5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/>
              <a:t>Un</a:t>
            </a:r>
            <a:r>
              <a:rPr lang="en-US" altLang="ko-KR" dirty="0"/>
              <a:t>ity </a:t>
            </a:r>
            <a:r>
              <a:rPr lang="en-US" altLang="ko-KR" dirty="0" err="1"/>
              <a:t>ARFoundation</a:t>
            </a:r>
            <a:r>
              <a:rPr lang="en-US" altLang="ko-KR" dirty="0"/>
              <a:t>, Google </a:t>
            </a:r>
            <a:r>
              <a:rPr lang="en-US" altLang="ko-KR" dirty="0" err="1"/>
              <a:t>ARCore</a:t>
            </a:r>
            <a:r>
              <a:rPr lang="ko-KR" altLang="en-US" b="0" dirty="0"/>
              <a:t>를 활용한 </a:t>
            </a:r>
            <a:r>
              <a:rPr lang="en-US" altLang="ko-KR" b="0" dirty="0"/>
              <a:t>AR </a:t>
            </a:r>
            <a:r>
              <a:rPr lang="ko-KR" altLang="en-US" b="0" dirty="0"/>
              <a:t>앱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1FC183-DCBC-72E7-944A-4B021EAA7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r>
              <a:rPr lang="ko-KR" altLang="en-US" sz="2000" b="1" dirty="0">
                <a:ea typeface="나눔바른고딕OTF" panose="02020603020101020101" pitchFamily="18" charset="-127"/>
              </a:rPr>
              <a:t>진행 상황</a:t>
            </a: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US" altLang="ko-KR" sz="2000" b="1" dirty="0">
              <a:ea typeface="나눔바른고딕OTF" panose="02020603020101020101" pitchFamily="18" charset="-127"/>
            </a:endParaRPr>
          </a:p>
          <a:p>
            <a:pPr lvl="1">
              <a:lnSpc>
                <a:spcPct val="100000"/>
              </a:lnSpc>
            </a:pPr>
            <a:endParaRPr lang="en-US" altLang="ko-KR" sz="100" dirty="0">
              <a:ea typeface="나눔바른고딕OTF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0E7E07-EBAC-AAC6-74F6-1F9177B57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601318"/>
            <a:ext cx="3030935" cy="4714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4A7E4F-A940-9897-E243-D4CF8A6B84C6}"/>
              </a:ext>
            </a:extLst>
          </p:cNvPr>
          <p:cNvSpPr txBox="1"/>
          <p:nvPr/>
        </p:nvSpPr>
        <p:spPr>
          <a:xfrm>
            <a:off x="4180114" y="1823357"/>
            <a:ext cx="70593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기능 </a:t>
            </a:r>
            <a:r>
              <a:rPr lang="en-US" altLang="ko-KR" dirty="0"/>
              <a:t>2 </a:t>
            </a:r>
            <a:r>
              <a:rPr lang="ko-KR" altLang="en-US" dirty="0"/>
              <a:t>구현 흐름</a:t>
            </a:r>
            <a:r>
              <a:rPr lang="en-US" altLang="ko-KR" dirty="0"/>
              <a:t> (</a:t>
            </a:r>
            <a:r>
              <a:rPr lang="ko-KR" altLang="en-US" dirty="0"/>
              <a:t>위치 기반 </a:t>
            </a:r>
            <a:r>
              <a:rPr lang="en-US" altLang="ko-KR" dirty="0"/>
              <a:t>AR </a:t>
            </a:r>
            <a:r>
              <a:rPr lang="ko-KR" altLang="en-US" dirty="0"/>
              <a:t>포스팅 열람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AREarthManager</a:t>
            </a:r>
            <a:r>
              <a:rPr lang="ko-KR" altLang="en-US" dirty="0"/>
              <a:t>를 통해 사용자의 </a:t>
            </a:r>
            <a:r>
              <a:rPr lang="en-US" altLang="ko-KR" dirty="0"/>
              <a:t>Geospatial position </a:t>
            </a:r>
            <a:r>
              <a:rPr lang="ko-KR" altLang="en-US" dirty="0"/>
              <a:t>생성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/>
              <a:t>Geospatial</a:t>
            </a:r>
            <a:r>
              <a:rPr lang="ko-KR" altLang="en-US" dirty="0"/>
              <a:t> </a:t>
            </a:r>
            <a:r>
              <a:rPr lang="en-US" altLang="ko-KR" dirty="0"/>
              <a:t>position,</a:t>
            </a:r>
            <a:r>
              <a:rPr lang="ko-KR" altLang="en-US" dirty="0"/>
              <a:t> </a:t>
            </a:r>
            <a:r>
              <a:rPr lang="en-US" altLang="ko-KR" dirty="0" err="1"/>
              <a:t>UnityWebRequest</a:t>
            </a:r>
            <a:r>
              <a:rPr lang="ko-KR" altLang="en-US" dirty="0"/>
              <a:t>를 사용하여 </a:t>
            </a:r>
            <a:r>
              <a:rPr lang="en-US" altLang="ko-KR" dirty="0"/>
              <a:t>Flask </a:t>
            </a:r>
            <a:r>
              <a:rPr lang="ko-KR" altLang="en-US" dirty="0"/>
              <a:t>서버로 주변 포스팅 정보 요청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ko-KR" altLang="en-US" dirty="0"/>
              <a:t>서버로부터 받은 </a:t>
            </a:r>
            <a:r>
              <a:rPr lang="en-US" altLang="ko-KR" dirty="0"/>
              <a:t>Response</a:t>
            </a:r>
            <a:r>
              <a:rPr lang="ko-KR" altLang="en-US" dirty="0"/>
              <a:t> </a:t>
            </a:r>
            <a:r>
              <a:rPr lang="en-US" altLang="ko-KR" dirty="0"/>
              <a:t>(posting id, Geospatial position)</a:t>
            </a:r>
            <a:r>
              <a:rPr lang="ko-KR" altLang="en-US" dirty="0"/>
              <a:t>을 바탕으로 </a:t>
            </a:r>
            <a:r>
              <a:rPr lang="en-US" altLang="ko-KR" dirty="0"/>
              <a:t>3D </a:t>
            </a:r>
            <a:r>
              <a:rPr lang="ko-KR" altLang="en-US" dirty="0"/>
              <a:t>모델 파일 </a:t>
            </a:r>
            <a:r>
              <a:rPr lang="en-US" altLang="ko-KR" dirty="0"/>
              <a:t>(</a:t>
            </a:r>
            <a:r>
              <a:rPr lang="en-US" altLang="ko-KR" dirty="0" err="1"/>
              <a:t>glb</a:t>
            </a:r>
            <a:r>
              <a:rPr lang="en-US" altLang="ko-KR" dirty="0"/>
              <a:t>) </a:t>
            </a:r>
            <a:r>
              <a:rPr lang="ko-KR" altLang="en-US" dirty="0"/>
              <a:t>요청</a:t>
            </a:r>
            <a:r>
              <a:rPr lang="en-US" altLang="ko-KR" dirty="0"/>
              <a:t>.</a:t>
            </a:r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glb</a:t>
            </a:r>
            <a:r>
              <a:rPr lang="en-US" altLang="ko-KR" dirty="0"/>
              <a:t> </a:t>
            </a:r>
            <a:r>
              <a:rPr lang="ko-KR" altLang="en-US" dirty="0"/>
              <a:t>파일을 토대로</a:t>
            </a:r>
            <a:r>
              <a:rPr lang="en-US" altLang="ko-KR" dirty="0"/>
              <a:t> </a:t>
            </a:r>
            <a:r>
              <a:rPr lang="en-US" altLang="ko-KR" dirty="0" err="1"/>
              <a:t>GameObject</a:t>
            </a:r>
            <a:r>
              <a:rPr lang="en-US" altLang="ko-KR" dirty="0"/>
              <a:t> </a:t>
            </a:r>
            <a:r>
              <a:rPr lang="ko-KR" altLang="en-US" dirty="0" err="1"/>
              <a:t>프리펩</a:t>
            </a:r>
            <a:r>
              <a:rPr lang="ko-KR" altLang="en-US" dirty="0"/>
              <a:t> 생성</a:t>
            </a: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endParaRPr lang="en-US" altLang="ko-KR" dirty="0"/>
          </a:p>
          <a:p>
            <a:pPr marL="342900" indent="-342900">
              <a:buFont typeface="+mj-ea"/>
              <a:buAutoNum type="circleNumDbPlain"/>
            </a:pPr>
            <a:r>
              <a:rPr lang="en-US" altLang="ko-KR" dirty="0" err="1"/>
              <a:t>GameObject</a:t>
            </a:r>
            <a:r>
              <a:rPr lang="en-US" altLang="ko-KR" dirty="0"/>
              <a:t> </a:t>
            </a:r>
            <a:r>
              <a:rPr lang="ko-KR" altLang="en-US" dirty="0" err="1"/>
              <a:t>프리펩</a:t>
            </a:r>
            <a:r>
              <a:rPr lang="en-US" altLang="ko-KR" dirty="0"/>
              <a:t>, Geospatial position</a:t>
            </a:r>
            <a:r>
              <a:rPr lang="ko-KR" altLang="en-US" dirty="0"/>
              <a:t>을 사용하여 </a:t>
            </a:r>
            <a:r>
              <a:rPr lang="en-US" altLang="ko-KR" dirty="0" err="1"/>
              <a:t>ARAnchor</a:t>
            </a:r>
            <a:r>
              <a:rPr lang="ko-KR" altLang="en-US" dirty="0"/>
              <a:t>생성 및 </a:t>
            </a:r>
            <a:r>
              <a:rPr lang="en-US" altLang="ko-KR" dirty="0"/>
              <a:t>3D </a:t>
            </a:r>
            <a:r>
              <a:rPr lang="ko-KR" altLang="en-US" dirty="0"/>
              <a:t>모델 </a:t>
            </a:r>
            <a:r>
              <a:rPr lang="en-US" altLang="ko-KR" dirty="0"/>
              <a:t>AR world</a:t>
            </a:r>
            <a:r>
              <a:rPr lang="ko-KR" altLang="en-US" dirty="0"/>
              <a:t>에 표현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65145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04F7A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6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11036</TotalTime>
  <Words>757</Words>
  <Application>Microsoft Office PowerPoint</Application>
  <PresentationFormat>와이드스크린</PresentationFormat>
  <Paragraphs>165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G마켓 산스 Bold</vt:lpstr>
      <vt:lpstr>나눔바른고딕OTF</vt:lpstr>
      <vt:lpstr>Arial</vt:lpstr>
      <vt:lpstr>Times New Roman</vt:lpstr>
      <vt:lpstr>Wingdings</vt:lpstr>
      <vt:lpstr>Office 테마</vt:lpstr>
      <vt:lpstr>PowerPoint 프레젠테이션</vt:lpstr>
      <vt:lpstr>Overview</vt:lpstr>
      <vt:lpstr>Overview</vt:lpstr>
      <vt:lpstr>2D 사진을 사용한 3D 모델링 및 Rigging.</vt:lpstr>
      <vt:lpstr>Mediapipe 기술을 활용한 사진 기반 자세 추정 및 적용.</vt:lpstr>
      <vt:lpstr>Mediapipe 기술을 활용한 사진 기반 자세 추정 및 적용.</vt:lpstr>
      <vt:lpstr>Unity ARFoundation, Google ARCore를 활용한 AR 앱 </vt:lpstr>
      <vt:lpstr>Unity ARFoundation, Google ARCore를 활용한 AR 앱 </vt:lpstr>
      <vt:lpstr>Unity ARFoundation, Google ARCore를 활용한 AR 앱 </vt:lpstr>
      <vt:lpstr>Unity ARFoundation, Google ARCore를 활용한 AR 앱 </vt:lpstr>
      <vt:lpstr>Flask, SQLite, Blender 를 활용한 서버</vt:lpstr>
      <vt:lpstr>Flask, SQLite, Blender 를 활용한 서버</vt:lpstr>
      <vt:lpstr>Flask, SQLite, Blender 를 활용한 서버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오 중석</dc:creator>
  <cp:lastModifiedBy>김진영</cp:lastModifiedBy>
  <cp:revision>251</cp:revision>
  <dcterms:created xsi:type="dcterms:W3CDTF">2023-03-22T01:50:20Z</dcterms:created>
  <dcterms:modified xsi:type="dcterms:W3CDTF">2025-10-01T00:47:47Z</dcterms:modified>
</cp:coreProperties>
</file>

<file path=docProps/thumbnail.jpeg>
</file>